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7" r:id="rId2"/>
    <p:sldId id="271" r:id="rId3"/>
    <p:sldId id="281" r:id="rId4"/>
    <p:sldId id="270" r:id="rId5"/>
    <p:sldId id="288" r:id="rId6"/>
    <p:sldId id="273" r:id="rId7"/>
    <p:sldId id="289" r:id="rId8"/>
    <p:sldId id="290" r:id="rId9"/>
    <p:sldId id="295" r:id="rId10"/>
    <p:sldId id="296" r:id="rId11"/>
    <p:sldId id="291" r:id="rId12"/>
    <p:sldId id="293" r:id="rId13"/>
    <p:sldId id="280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477"/>
    <a:srgbClr val="041648"/>
    <a:srgbClr val="0F558F"/>
    <a:srgbClr val="1265AA"/>
    <a:srgbClr val="0D4D81"/>
    <a:srgbClr val="0D3C81"/>
    <a:srgbClr val="FFEA93"/>
    <a:srgbClr val="FFCC00"/>
    <a:srgbClr val="0A36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6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21D5-B151-4A1F-8FD9-FE61768613A8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2DD0-C8D2-403C-B06C-FB319D907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2DD0-C8D2-403C-B06C-FB319D907A0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2DD0-C8D2-403C-B06C-FB319D907A0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B05E-55A4-4D35-BF5F-6C166D505E9E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6" Type="http://schemas.openxmlformats.org/officeDocument/2006/relationships/image" Target="../media/image17.jpeg"/><Relationship Id="rId5" Type="http://schemas.openxmlformats.org/officeDocument/2006/relationships/image" Target="../media/image13.gi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gi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Relationship Id="rId1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082898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63" name="think-cell Slide" r:id="rId7" imgW="360" imgH="360" progId="">
              <p:embed/>
            </p:oleObj>
          </a:graphicData>
        </a:graphic>
      </p:graphicFrame>
      <p:pic>
        <p:nvPicPr>
          <p:cNvPr id="1048" name="Picture 2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2225" y="188913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4" name="Picture 1"/>
          <p:cNvPicPr/>
          <p:nvPr>
            <p:custDataLst>
              <p:tags r:id="rId3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635896" y="2564904"/>
            <a:ext cx="5328592" cy="1470025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Î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MPREUNA CU EBA</a:t>
            </a:r>
            <a: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 -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 REALI</a:t>
            </a:r>
            <a: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ZĂRI ȘI </a:t>
            </a:r>
            <a:b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</a:br>
            <a: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NOI PERSPECTIVE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803089" y="5733256"/>
            <a:ext cx="2016050" cy="9361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SILVIA  RADU</a:t>
            </a:r>
          </a:p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PRE</a:t>
            </a:r>
            <a:r>
              <a:rPr lang="ro-RO" sz="1800" b="1" spc="-90" dirty="0" smtClean="0">
                <a:solidFill>
                  <a:srgbClr val="0D3C81"/>
                </a:solidFill>
                <a:latin typeface="Arial Narrow" pitchFamily="34" charset="0"/>
              </a:rPr>
              <a:t>ȘEDINTE</a:t>
            </a:r>
            <a:endParaRPr lang="en-US" sz="1800" b="1" spc="-90" dirty="0" smtClean="0">
              <a:solidFill>
                <a:srgbClr val="0D3C81"/>
              </a:solidFill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EBA  MOLDOVA</a:t>
            </a:r>
            <a:endParaRPr lang="ru-RU" sz="1800" b="1" spc="-90" dirty="0">
              <a:solidFill>
                <a:srgbClr val="0D3C8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9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7380312" y="2204864"/>
            <a:ext cx="1475656" cy="1467544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>
            <a:off x="4788024" y="1700808"/>
            <a:ext cx="288033" cy="1152128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785898" y="2525008"/>
            <a:ext cx="10598718" cy="1403317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118946" y="206073"/>
            <a:ext cx="9019822" cy="6352290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64985" y="225189"/>
            <a:ext cx="8862410" cy="6146973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3851920" y="4029472"/>
            <a:ext cx="2880320" cy="2828528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308304" y="256490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072477"/>
                </a:solidFill>
              </a:rPr>
              <a:t>Promovarea afacerilor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99992" y="494116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rgbClr val="072477"/>
                </a:solidFill>
              </a:rPr>
              <a:t>Mediu</a:t>
            </a:r>
            <a:r>
              <a:rPr lang="en-US" sz="2400" b="1" dirty="0" smtClean="0">
                <a:solidFill>
                  <a:srgbClr val="072477"/>
                </a:solidFill>
              </a:rPr>
              <a:t>l</a:t>
            </a:r>
            <a:r>
              <a:rPr lang="ro-RO" sz="2400" b="1" dirty="0" smtClean="0">
                <a:solidFill>
                  <a:srgbClr val="072477"/>
                </a:solidFill>
              </a:rPr>
              <a:t> </a:t>
            </a:r>
            <a:r>
              <a:rPr lang="ro-RO" sz="2400" b="1" dirty="0" smtClean="0">
                <a:solidFill>
                  <a:srgbClr val="072477"/>
                </a:solidFill>
              </a:rPr>
              <a:t>de afaceri</a:t>
            </a:r>
            <a:endParaRPr lang="ru-RU" sz="2400" b="1" dirty="0">
              <a:solidFill>
                <a:srgbClr val="072477"/>
              </a:solidFill>
            </a:endParaRPr>
          </a:p>
        </p:txBody>
      </p:sp>
      <p:sp>
        <p:nvSpPr>
          <p:cNvPr id="121" name="Freeform 120"/>
          <p:cNvSpPr/>
          <p:nvPr/>
        </p:nvSpPr>
        <p:spPr>
          <a:xfrm flipV="1">
            <a:off x="1115616" y="5445224"/>
            <a:ext cx="3024336" cy="1080120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2466737" y="2389320"/>
            <a:ext cx="4570567" cy="3159480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4"/>
          <p:cNvGrpSpPr/>
          <p:nvPr/>
        </p:nvGrpSpPr>
        <p:grpSpPr>
          <a:xfrm>
            <a:off x="4572000" y="332656"/>
            <a:ext cx="1440160" cy="1440160"/>
            <a:chOff x="5943600" y="457200"/>
            <a:chExt cx="1752600" cy="1676400"/>
          </a:xfrm>
        </p:grpSpPr>
        <p:sp>
          <p:nvSpPr>
            <p:cNvPr id="119" name="Oval 118"/>
            <p:cNvSpPr/>
            <p:nvPr/>
          </p:nvSpPr>
          <p:spPr>
            <a:xfrm>
              <a:off x="5943600" y="457200"/>
              <a:ext cx="1752600" cy="16764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9320" y="914400"/>
              <a:ext cx="1531620" cy="6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b="1" dirty="0" smtClean="0">
                  <a:solidFill>
                    <a:srgbClr val="072477"/>
                  </a:solidFill>
                </a:rPr>
                <a:t>Centrul </a:t>
              </a:r>
              <a:r>
                <a:rPr lang="ro-RO" b="1" dirty="0" smtClean="0">
                  <a:solidFill>
                    <a:srgbClr val="072477"/>
                  </a:solidFill>
                </a:rPr>
                <a:t>de resurse</a:t>
              </a:r>
              <a:endParaRPr lang="ru-RU" b="1" dirty="0">
                <a:solidFill>
                  <a:srgbClr val="072477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4800" y="1991141"/>
            <a:ext cx="3691136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rgbClr val="072477"/>
                </a:solidFill>
              </a:rPr>
              <a:t>Suportul EBA</a:t>
            </a:r>
            <a:endParaRPr lang="ru-RU" sz="4400" dirty="0">
              <a:solidFill>
                <a:srgbClr val="FFCC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365104"/>
            <a:ext cx="2411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2 Grupuri sectoriale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248" y="4797152"/>
            <a:ext cx="2195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Fiscalitate și vama – propuneri elaborate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240" y="5589240"/>
            <a:ext cx="2123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Platforma de dialog cu Guvernul (participarea in diverse grupuri de lucru)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7" grpId="0" build="p"/>
      <p:bldP spid="16" grpId="0" build="p"/>
      <p:bldP spid="17" grpId="0" build="p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54672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698" name="think-cell Slide" r:id="rId6" imgW="360" imgH="360" progId="">
              <p:embed/>
            </p:oleObj>
          </a:graphicData>
        </a:graphic>
      </p:graphicFrame>
      <p:pic>
        <p:nvPicPr>
          <p:cNvPr id="4" name="Picture 1"/>
          <p:cNvPicPr/>
          <p:nvPr>
            <p:custDataLst>
              <p:tags r:id="rId2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0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776836" y="2132856"/>
            <a:ext cx="4971628" cy="1902073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PERSPECTIVE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5733256"/>
            <a:ext cx="4041775" cy="566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mtClean="0"/>
              <a:t> </a:t>
            </a:r>
            <a:endParaRPr lang="ru-RU" dirty="0"/>
          </a:p>
        </p:txBody>
      </p:sp>
      <p:pic>
        <p:nvPicPr>
          <p:cNvPr id="9" name="Picture 1"/>
          <p:cNvPicPr/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1"/>
            <a:ext cx="3347864" cy="1484784"/>
          </a:xfrm>
          <a:prstGeom prst="rect">
            <a:avLst/>
          </a:prstGeom>
        </p:spPr>
      </p:pic>
      <p:pic>
        <p:nvPicPr>
          <p:cNvPr id="10" name="Picture 23" descr="eufla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8304" y="188640"/>
            <a:ext cx="1584176" cy="10081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52120" y="5805264"/>
            <a:ext cx="324036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Punte pentru găsirea contactelor la nivel internațional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32040" y="522920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64088" y="6165304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4797152"/>
            <a:ext cx="32403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41648"/>
                </a:solidFill>
                <a:latin typeface="Arial Narrow" pitchFamily="34" charset="0"/>
              </a:rPr>
              <a:t>Baz</a:t>
            </a:r>
            <a:r>
              <a:rPr lang="ro-RO" sz="2000" b="1" dirty="0" smtClean="0">
                <a:solidFill>
                  <a:srgbClr val="041648"/>
                </a:solidFill>
                <a:latin typeface="Arial Narrow" pitchFamily="34" charset="0"/>
              </a:rPr>
              <a:t>ă de date a oportunităților investiționale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3645024"/>
            <a:ext cx="324036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 smtClean="0">
                <a:solidFill>
                  <a:srgbClr val="041648"/>
                </a:solidFill>
                <a:latin typeface="Arial Narrow" pitchFamily="34" charset="0"/>
              </a:rPr>
              <a:t>Ramura tinerilor antreprenori</a:t>
            </a:r>
            <a:endParaRPr lang="ru-RU" sz="2000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99992" y="4221088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420888"/>
            <a:ext cx="309634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 smtClean="0">
                <a:solidFill>
                  <a:srgbClr val="041648"/>
                </a:solidFill>
                <a:latin typeface="Arial Narrow" pitchFamily="34" charset="0"/>
              </a:rPr>
              <a:t>Implicarea în procesul DCFTA </a:t>
            </a:r>
            <a:r>
              <a:rPr lang="ro-RO" sz="2000" b="1" dirty="0" smtClean="0">
                <a:solidFill>
                  <a:srgbClr val="041648"/>
                </a:solidFill>
                <a:latin typeface="Arial Narrow" pitchFamily="34" charset="0"/>
              </a:rPr>
              <a:t>î</a:t>
            </a:r>
            <a:r>
              <a:rPr lang="ro-RO" sz="2000" b="1" dirty="0" smtClean="0">
                <a:solidFill>
                  <a:srgbClr val="041648"/>
                </a:solidFill>
                <a:latin typeface="Arial Narrow" pitchFamily="34" charset="0"/>
              </a:rPr>
              <a:t>n scopul integrării europene</a:t>
            </a:r>
            <a:endParaRPr lang="ru-RU" sz="2000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1340768"/>
            <a:ext cx="309634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 smtClean="0">
                <a:solidFill>
                  <a:srgbClr val="002060"/>
                </a:solidFill>
                <a:latin typeface="Arial Narrow" pitchFamily="34" charset="0"/>
              </a:rPr>
              <a:t>P</a:t>
            </a:r>
            <a:r>
              <a:rPr lang="ro-RO" sz="2000" b="1" dirty="0" smtClean="0">
                <a:solidFill>
                  <a:srgbClr val="002060"/>
                </a:solidFill>
                <a:latin typeface="Arial Narrow" pitchFamily="34" charset="0"/>
              </a:rPr>
              <a:t>unct de contact la Bruxelles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75856" y="2132856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3" name="Picture 1" descr="C:\Users\Mariana\Desktop\canstock61824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340768"/>
            <a:ext cx="3096344" cy="5112568"/>
          </a:xfrm>
          <a:prstGeom prst="rect">
            <a:avLst/>
          </a:prstGeom>
          <a:noFill/>
        </p:spPr>
      </p:pic>
      <p:pic>
        <p:nvPicPr>
          <p:cNvPr id="29" name="Picture 3" descr="C:\Users\Mariana\Desktop\canstock68733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42" y="2708920"/>
            <a:ext cx="2154306" cy="151216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</p:pic>
      <p:sp>
        <p:nvSpPr>
          <p:cNvPr id="23" name="Овал 22"/>
          <p:cNvSpPr/>
          <p:nvPr/>
        </p:nvSpPr>
        <p:spPr>
          <a:xfrm>
            <a:off x="4067944" y="306896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635896" y="198884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4" grpId="0" build="p" animBg="1"/>
      <p:bldP spid="15" grpId="0" build="p" animBg="1"/>
      <p:bldP spid="17" grpId="0" build="p" animBg="1"/>
      <p:bldP spid="1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609372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51" name="think-cell Slide" r:id="rId5" imgW="360" imgH="360" progId="">
              <p:embed/>
            </p:oleObj>
          </a:graphicData>
        </a:graphic>
      </p:graphicFrame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-2" y="4005064"/>
            <a:ext cx="9144002" cy="1656184"/>
          </a:xfrm>
          <a:prstGeom prst="rect">
            <a:avLst/>
          </a:prstGeom>
          <a:solidFill>
            <a:schemeClr val="bg1">
              <a:lumMod val="9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Picture 1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64088" y="5013176"/>
            <a:ext cx="3505200" cy="166687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187624" y="2636912"/>
            <a:ext cx="705678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o-RO" b="1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Vă mulțumim pentru atenția</a:t>
            </a:r>
          </a:p>
          <a:p>
            <a:pPr lvl="0" algn="l"/>
            <a:r>
              <a:rPr lang="ro-RO" b="1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	    Dumneavoastră</a:t>
            </a:r>
            <a:r>
              <a:rPr lang="en-US" b="1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!</a:t>
            </a:r>
            <a:endParaRPr lang="en-US" b="1" dirty="0">
              <a:solidFill>
                <a:srgbClr val="0D3C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0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3888" y="2060848"/>
            <a:ext cx="59766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</a:t>
            </a:r>
            <a:r>
              <a:rPr lang="ro-RO" sz="6600" b="1" spc="-90" dirty="0" err="1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ondată</a:t>
            </a:r>
            <a:r>
              <a:rPr lang="ro-RO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î</a:t>
            </a:r>
            <a:r>
              <a:rPr lang="en-US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 2011</a:t>
            </a:r>
            <a:endParaRPr lang="en-US" sz="6600" b="1" spc="-90" dirty="0">
              <a:solidFill>
                <a:srgbClr val="0D3C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"/>
          <p:cNvPicPr/>
          <p:nvPr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5" descr="ruf_logo.gif"/>
          <p:cNvPicPr>
            <a:picLocks noChangeAspect="1"/>
          </p:cNvPicPr>
          <p:nvPr/>
        </p:nvPicPr>
        <p:blipFill>
          <a:blip r:embed="rId4" cstate="print"/>
          <a:srcRect l="5210" t="10307" r="5373" b="11573"/>
          <a:stretch>
            <a:fillRect/>
          </a:stretch>
        </p:blipFill>
        <p:spPr>
          <a:xfrm>
            <a:off x="4644008" y="3140968"/>
            <a:ext cx="1730860" cy="792088"/>
          </a:xfrm>
          <a:prstGeom prst="rect">
            <a:avLst/>
          </a:prstGeom>
        </p:spPr>
      </p:pic>
      <p:pic>
        <p:nvPicPr>
          <p:cNvPr id="7" name="Picture 6" descr="bem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4869160"/>
            <a:ext cx="1354543" cy="486106"/>
          </a:xfrm>
          <a:prstGeom prst="rect">
            <a:avLst/>
          </a:prstGeom>
        </p:spPr>
      </p:pic>
      <p:grpSp>
        <p:nvGrpSpPr>
          <p:cNvPr id="10" name="Group 34"/>
          <p:cNvGrpSpPr/>
          <p:nvPr/>
        </p:nvGrpSpPr>
        <p:grpSpPr>
          <a:xfrm>
            <a:off x="7236296" y="4005064"/>
            <a:ext cx="1097846" cy="659013"/>
            <a:chOff x="701487" y="4572000"/>
            <a:chExt cx="1600200" cy="899877"/>
          </a:xfrm>
        </p:grpSpPr>
        <p:pic>
          <p:nvPicPr>
            <p:cNvPr id="11" name="Picture 10" descr="erste-bank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4400" y="5105400"/>
              <a:ext cx="1112520" cy="366477"/>
            </a:xfrm>
            <a:prstGeom prst="rect">
              <a:avLst/>
            </a:prstGeom>
          </p:spPr>
        </p:pic>
        <p:pic>
          <p:nvPicPr>
            <p:cNvPr id="12" name="Picture 11" descr="BCR_Logo_short_4c_20473749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487" y="4572000"/>
              <a:ext cx="1600200" cy="574062"/>
            </a:xfrm>
            <a:prstGeom prst="rect">
              <a:avLst/>
            </a:prstGeom>
          </p:spPr>
        </p:pic>
      </p:grpSp>
      <p:pic>
        <p:nvPicPr>
          <p:cNvPr id="13" name="Picture 12" descr="Metro-C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5517232"/>
            <a:ext cx="1721225" cy="457200"/>
          </a:xfrm>
          <a:prstGeom prst="rect">
            <a:avLst/>
          </a:prstGeom>
        </p:spPr>
      </p:pic>
      <p:pic>
        <p:nvPicPr>
          <p:cNvPr id="14" name="Picture 13" descr="vernon davi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869160"/>
            <a:ext cx="1652061" cy="367125"/>
          </a:xfrm>
          <a:prstGeom prst="rect">
            <a:avLst/>
          </a:prstGeom>
        </p:spPr>
      </p:pic>
      <p:pic>
        <p:nvPicPr>
          <p:cNvPr id="15" name="Picture 14" descr="turcan cazac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1960" y="4005064"/>
            <a:ext cx="2095462" cy="39340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452320" y="5949280"/>
            <a:ext cx="134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72477"/>
                </a:solidFill>
                <a:latin typeface="+mj-lt"/>
              </a:rPr>
              <a:t>Pro Digital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328" y="5445224"/>
            <a:ext cx="1234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72477"/>
                </a:solidFill>
                <a:latin typeface="+mj-lt"/>
              </a:rPr>
              <a:t>Agro-SZM</a:t>
            </a:r>
          </a:p>
        </p:txBody>
      </p:sp>
      <p:grpSp>
        <p:nvGrpSpPr>
          <p:cNvPr id="18" name="Group 36"/>
          <p:cNvGrpSpPr/>
          <p:nvPr/>
        </p:nvGrpSpPr>
        <p:grpSpPr>
          <a:xfrm>
            <a:off x="6876256" y="3140968"/>
            <a:ext cx="1457367" cy="660141"/>
            <a:chOff x="3276600" y="4648200"/>
            <a:chExt cx="2185534" cy="964474"/>
          </a:xfrm>
        </p:grpSpPr>
        <p:pic>
          <p:nvPicPr>
            <p:cNvPr id="19" name="Picture 18" descr="moldcell_full_r_jpg__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76600" y="4648200"/>
              <a:ext cx="2185534" cy="636365"/>
            </a:xfrm>
            <a:prstGeom prst="rect">
              <a:avLst/>
            </a:prstGeom>
          </p:spPr>
        </p:pic>
        <p:pic>
          <p:nvPicPr>
            <p:cNvPr id="20" name="Picture 19" descr="teliasonera.jpg"/>
            <p:cNvPicPr>
              <a:picLocks noChangeAspect="1"/>
            </p:cNvPicPr>
            <p:nvPr/>
          </p:nvPicPr>
          <p:blipFill>
            <a:blip r:embed="rId12" cstate="print"/>
            <a:srcRect t="30769" b="34615"/>
            <a:stretch>
              <a:fillRect/>
            </a:stretch>
          </p:blipFill>
          <p:spPr>
            <a:xfrm>
              <a:off x="3733800" y="5181600"/>
              <a:ext cx="1676400" cy="431074"/>
            </a:xfrm>
            <a:prstGeom prst="rect">
              <a:avLst/>
            </a:prstGeom>
          </p:spPr>
        </p:pic>
      </p:grpSp>
      <p:grpSp>
        <p:nvGrpSpPr>
          <p:cNvPr id="21" name="Group 25"/>
          <p:cNvGrpSpPr/>
          <p:nvPr/>
        </p:nvGrpSpPr>
        <p:grpSpPr>
          <a:xfrm>
            <a:off x="5364088" y="188640"/>
            <a:ext cx="2242730" cy="813287"/>
            <a:chOff x="245749" y="2438400"/>
            <a:chExt cx="2956520" cy="1044845"/>
          </a:xfrm>
        </p:grpSpPr>
        <p:sp>
          <p:nvSpPr>
            <p:cNvPr id="22" name="Rectangle 21"/>
            <p:cNvSpPr/>
            <p:nvPr/>
          </p:nvSpPr>
          <p:spPr>
            <a:xfrm>
              <a:off x="801393" y="2824164"/>
              <a:ext cx="1845236" cy="434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72477"/>
                  </a:solidFill>
                  <a:latin typeface="+mj-lt"/>
                </a:rPr>
                <a:t>Dirk Schuebel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5749" y="3048298"/>
              <a:ext cx="2956520" cy="434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072477"/>
                  </a:solidFill>
                  <a:latin typeface="+mj-lt"/>
                </a:rPr>
                <a:t>EU Ambassador in Moldova</a:t>
              </a:r>
              <a:r>
                <a:rPr lang="en-GB" sz="1600" dirty="0" smtClean="0">
                  <a:solidFill>
                    <a:srgbClr val="072477"/>
                  </a:solidFill>
                  <a:latin typeface="+mj-lt"/>
                </a:rPr>
                <a:t> </a:t>
              </a:r>
              <a:endParaRPr lang="ru-RU" sz="1600" dirty="0">
                <a:solidFill>
                  <a:srgbClr val="072477"/>
                </a:solidFill>
                <a:latin typeface="+mj-lt"/>
              </a:endParaRPr>
            </a:p>
          </p:txBody>
        </p:sp>
        <p:pic>
          <p:nvPicPr>
            <p:cNvPr id="24" name="Picture 23" descr="euflag.gif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84009" y="2438400"/>
              <a:ext cx="665739" cy="447674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5004048" y="1124744"/>
            <a:ext cx="3063852" cy="850041"/>
            <a:chOff x="5823514" y="2566844"/>
            <a:chExt cx="3063852" cy="850041"/>
          </a:xfrm>
        </p:grpSpPr>
        <p:pic>
          <p:nvPicPr>
            <p:cNvPr id="26" name="Picture 25" descr="GERM0002.GIF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24220" y="2566844"/>
              <a:ext cx="519094" cy="313870"/>
            </a:xfrm>
            <a:prstGeom prst="rect">
              <a:avLst/>
            </a:prstGeom>
          </p:spPr>
        </p:pic>
        <p:pic>
          <p:nvPicPr>
            <p:cNvPr id="27" name="Picture 26" descr="Moldova_flag.gif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360920" y="2571166"/>
              <a:ext cx="486651" cy="324434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6331409" y="2849731"/>
              <a:ext cx="20480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72477"/>
                  </a:solidFill>
                  <a:latin typeface="+mj-lt"/>
                </a:rPr>
                <a:t>Moldovan-German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23514" y="3078331"/>
              <a:ext cx="30638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rgbClr val="072477"/>
                  </a:solidFill>
                  <a:latin typeface="+mj-lt"/>
                </a:rPr>
                <a:t>Economic Cooperation Association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259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0" y="2906712"/>
            <a:ext cx="4040188" cy="3951288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PWC</a:t>
            </a:r>
          </a:p>
          <a:p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Leogrant</a:t>
            </a:r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/Summa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Aegis Media Moldova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Business Class</a:t>
            </a:r>
          </a:p>
          <a:p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Efes</a:t>
            </a:r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Vitanta</a:t>
            </a:r>
            <a:endParaRPr lang="en-US" b="1" dirty="0" smtClean="0">
              <a:solidFill>
                <a:srgbClr val="041648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Prime Capital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Media Security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VS Export</a:t>
            </a:r>
            <a:endParaRPr lang="ru-RU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981200"/>
            <a:ext cx="4041775" cy="914400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CC66"/>
                </a:solidFill>
              </a:rPr>
              <a:t>Going for success</a:t>
            </a:r>
          </a:p>
          <a:p>
            <a:pPr algn="ctr"/>
            <a:r>
              <a:rPr lang="en-US" i="1" dirty="0" smtClean="0">
                <a:solidFill>
                  <a:srgbClr val="FFCC66"/>
                </a:solidFill>
              </a:rPr>
              <a:t>TOGETHER</a:t>
            </a:r>
            <a:endParaRPr lang="ru-RU" i="1" dirty="0">
              <a:solidFill>
                <a:srgbClr val="FFCC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2225" y="3124200"/>
            <a:ext cx="4041775" cy="39512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Moldova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Agroindbank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EnergBank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BDR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Evroglass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Profsistem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Accent Electronic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Glorinal</a:t>
            </a:r>
            <a:endParaRPr lang="ro-RO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o-RO" b="1" dirty="0" err="1" smtClean="0">
                <a:solidFill>
                  <a:srgbClr val="002060"/>
                </a:solidFill>
                <a:latin typeface="Arial Narrow" pitchFamily="34" charset="0"/>
              </a:rPr>
              <a:t>Kvint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ru-RU" dirty="0"/>
          </a:p>
        </p:txBody>
      </p:sp>
      <p:pic>
        <p:nvPicPr>
          <p:cNvPr id="11" name="Рисунок 10" descr="9283005-image-of-business-people-hands-on-top-of-each-other-view-from-ab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0"/>
            <a:ext cx="4724400" cy="2950083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428396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/>
          <p:nvPr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sp>
        <p:nvSpPr>
          <p:cNvPr id="5" name="Rectangle 18"/>
          <p:cNvSpPr/>
          <p:nvPr/>
        </p:nvSpPr>
        <p:spPr>
          <a:xfrm>
            <a:off x="3419872" y="260648"/>
            <a:ext cx="55623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600" b="1" dirty="0" smtClean="0">
                <a:solidFill>
                  <a:srgbClr val="041648"/>
                </a:solidFill>
                <a:latin typeface="Arial Narrow" pitchFamily="34" charset="0"/>
              </a:rPr>
              <a:t>M</a:t>
            </a:r>
            <a:r>
              <a:rPr lang="en-US" sz="3600" b="1" dirty="0" err="1" smtClean="0">
                <a:solidFill>
                  <a:srgbClr val="041648"/>
                </a:solidFill>
                <a:latin typeface="Arial Narrow" pitchFamily="34" charset="0"/>
              </a:rPr>
              <a:t>isi</a:t>
            </a:r>
            <a:r>
              <a:rPr lang="ro-RO" sz="3600" b="1" dirty="0" smtClean="0">
                <a:solidFill>
                  <a:srgbClr val="041648"/>
                </a:solidFill>
                <a:latin typeface="Arial Narrow" pitchFamily="34" charset="0"/>
              </a:rPr>
              <a:t>unea</a:t>
            </a:r>
            <a:endParaRPr lang="en-US" sz="3600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De</a:t>
            </a: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a </a:t>
            </a:r>
            <a:r>
              <a:rPr lang="en-US" sz="3200" dirty="0" err="1" smtClean="0">
                <a:solidFill>
                  <a:srgbClr val="041648"/>
                </a:solidFill>
                <a:latin typeface="Arial Narrow" pitchFamily="34" charset="0"/>
              </a:rPr>
              <a:t>promova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041648"/>
                </a:solidFill>
                <a:latin typeface="Arial Narrow" pitchFamily="34" charset="0"/>
              </a:rPr>
              <a:t>practici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și standarde 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de business </a:t>
            </a:r>
            <a:r>
              <a:rPr lang="en-US" sz="3200" dirty="0" err="1" smtClean="0">
                <a:solidFill>
                  <a:srgbClr val="041648"/>
                </a:solidFill>
                <a:latin typeface="Arial Narrow" pitchFamily="34" charset="0"/>
              </a:rPr>
              <a:t>etice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041648"/>
                </a:solidFill>
                <a:latin typeface="Arial Narrow" pitchFamily="34" charset="0"/>
              </a:rPr>
              <a:t>si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041648"/>
                </a:solidFill>
                <a:latin typeface="Arial Narrow" pitchFamily="34" charset="0"/>
              </a:rPr>
              <a:t>legale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î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n Moldova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>
              <a:solidFill>
                <a:srgbClr val="041648"/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De a asigura un dialog pe politici</a:t>
            </a:r>
            <a:endParaRPr lang="en-US" sz="3200" dirty="0" smtClean="0">
              <a:solidFill>
                <a:srgbClr val="041648"/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US" sz="3200" dirty="0" smtClean="0">
              <a:solidFill>
                <a:srgbClr val="041648"/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De a alinia climatul de afaceri la standardele UE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</a:p>
          <a:p>
            <a:pPr lvl="0">
              <a:buFont typeface="Wingdings" pitchFamily="2" charset="2"/>
              <a:buChar char="§"/>
            </a:pPr>
            <a:endParaRPr lang="en-US" sz="3200" dirty="0" smtClean="0">
              <a:solidFill>
                <a:srgbClr val="041648"/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 De a promova activitatea antreprenorială</a:t>
            </a:r>
            <a:r>
              <a:rPr lang="en-US" sz="3200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ro-RO" sz="3200" dirty="0" smtClean="0">
                <a:solidFill>
                  <a:srgbClr val="041648"/>
                </a:solidFill>
                <a:latin typeface="Arial Narrow" pitchFamily="34" charset="0"/>
              </a:rPr>
              <a:t>și schimburile comerciale între UE și Moldova</a:t>
            </a:r>
            <a:endParaRPr lang="en-US" sz="3200" b="1" spc="-90" dirty="0">
              <a:solidFill>
                <a:srgbClr val="041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4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347864" y="332656"/>
            <a:ext cx="6221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rgbClr val="072477"/>
                </a:solidFill>
                <a:latin typeface="Arial Narrow" pitchFamily="34" charset="0"/>
              </a:rPr>
              <a:t>Un partener local axat pe</a:t>
            </a:r>
            <a:r>
              <a:rPr lang="ro-RO" sz="4400" dirty="0" smtClean="0">
                <a:solidFill>
                  <a:srgbClr val="072477"/>
                </a:solidFill>
              </a:rPr>
              <a:t>:</a:t>
            </a:r>
            <a:endParaRPr lang="ru-RU" sz="4400" dirty="0">
              <a:solidFill>
                <a:srgbClr val="FFCC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62484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rgbClr val="0724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09600" y="1752600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rgbClr val="072477"/>
                </a:solidFill>
                <a:latin typeface="Arial Narrow" pitchFamily="34" charset="0"/>
              </a:rPr>
              <a:t>Mediul de afaceri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33800" y="1752600"/>
            <a:ext cx="183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rgbClr val="072477"/>
                </a:solidFill>
                <a:latin typeface="Arial Narrow" pitchFamily="34" charset="0"/>
              </a:rPr>
              <a:t>Promovarea afacerilor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1772816"/>
            <a:ext cx="17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rgbClr val="072477"/>
                </a:solidFill>
                <a:latin typeface="Arial Narrow" pitchFamily="34" charset="0"/>
              </a:rPr>
              <a:t>Centrul de resurse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32766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62484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95536" y="2636912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Revizuirea cadrului legal și a procedurilor regulatorii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544" y="350100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6 </a:t>
            </a: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Grupuri sectoriale</a:t>
            </a:r>
            <a:r>
              <a:rPr lang="en-US" b="1" dirty="0" smtClean="0">
                <a:solidFill>
                  <a:srgbClr val="072477"/>
                </a:solidFill>
              </a:rPr>
              <a:t>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4010734"/>
            <a:ext cx="2667000" cy="261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Eficiență energetică</a:t>
            </a:r>
            <a:endParaRPr lang="en-US" dirty="0" smtClean="0">
              <a:solidFill>
                <a:srgbClr val="072477"/>
              </a:solidFill>
              <a:latin typeface="Arial Narrow" pitchFamily="34" charset="0"/>
            </a:endParaRP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Fiscalitate și vamă</a:t>
            </a:r>
            <a:endParaRPr lang="en-US" dirty="0" smtClean="0">
              <a:solidFill>
                <a:srgbClr val="072477"/>
              </a:solidFill>
              <a:latin typeface="Arial Narrow" pitchFamily="34" charset="0"/>
            </a:endParaRP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err="1" smtClean="0">
                <a:solidFill>
                  <a:srgbClr val="072477"/>
                </a:solidFill>
                <a:latin typeface="Arial Narrow" pitchFamily="34" charset="0"/>
              </a:rPr>
              <a:t>Infrastructur</a:t>
            </a: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ă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Comerț și protecția consumatorului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Aspecte financiare și banking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ro-RO" dirty="0" smtClean="0">
                <a:solidFill>
                  <a:srgbClr val="072477"/>
                </a:solidFill>
                <a:latin typeface="Arial Narrow" pitchFamily="34" charset="0"/>
              </a:rPr>
              <a:t>Aspecte sociale</a:t>
            </a:r>
            <a:endParaRPr lang="en-US" dirty="0" smtClean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19872" y="4437112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Pagina web EBA 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29000" y="2743200"/>
            <a:ext cx="198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Misiuni comerciale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29000" y="486787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Bază de date de proiecte pentru comunitatea antreprenorială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19872" y="3356992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Contacte B2B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0553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Expoziții, Foruri, Târguri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47971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Cercetare de piață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47971" y="3274367"/>
            <a:ext cx="231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Instruiri (Implicare în procesul DCFTA)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7971" y="3805534"/>
            <a:ext cx="230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Experiența investitorilor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44208" y="5157192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Networking</a:t>
            </a:r>
            <a:r>
              <a:rPr lang="en-US" b="1" dirty="0" smtClean="0">
                <a:solidFill>
                  <a:srgbClr val="072477"/>
                </a:solidFill>
              </a:rPr>
              <a:t> 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44208" y="5589240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Publicații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pic>
        <p:nvPicPr>
          <p:cNvPr id="30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2667000" cy="14478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444208" y="450912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Membru al EBO </a:t>
            </a:r>
            <a:r>
              <a:rPr lang="ro-RO" b="1" dirty="0" err="1" smtClean="0">
                <a:solidFill>
                  <a:srgbClr val="072477"/>
                </a:solidFill>
                <a:latin typeface="Arial Narrow" pitchFamily="34" charset="0"/>
              </a:rPr>
              <a:t>Worldwide</a:t>
            </a: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 </a:t>
            </a:r>
            <a:r>
              <a:rPr lang="ro-RO" b="1" dirty="0" err="1" smtClean="0">
                <a:solidFill>
                  <a:srgbClr val="072477"/>
                </a:solidFill>
                <a:latin typeface="Arial Narrow" pitchFamily="34" charset="0"/>
              </a:rPr>
              <a:t>Network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54672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82" name="think-cell Slide" r:id="rId6" imgW="360" imgH="360" progId="">
              <p:embed/>
            </p:oleObj>
          </a:graphicData>
        </a:graphic>
      </p:graphicFrame>
      <p:pic>
        <p:nvPicPr>
          <p:cNvPr id="4" name="Picture 1"/>
          <p:cNvPicPr/>
          <p:nvPr>
            <p:custDataLst>
              <p:tags r:id="rId2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0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776836" y="2132856"/>
            <a:ext cx="4971628" cy="1902073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REALIZĂRI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508104" y="2708920"/>
            <a:ext cx="2646097" cy="4320480"/>
            <a:chOff x="6138818" y="1152133"/>
            <a:chExt cx="2159398" cy="317091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020269" y="1152133"/>
              <a:ext cx="1277947" cy="142691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6138818" y="1997710"/>
              <a:ext cx="1454238" cy="2325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480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2000" b="1" dirty="0" smtClean="0">
                  <a:solidFill>
                    <a:srgbClr val="0D3C81"/>
                  </a:solidFill>
                  <a:latin typeface="Arial Narrow" pitchFamily="34" charset="0"/>
                </a:rPr>
                <a:t>4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acorduri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de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colaborare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-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semnate</a:t>
              </a:r>
              <a:endParaRPr lang="ru-RU" sz="2000" b="1" kern="1200" dirty="0">
                <a:solidFill>
                  <a:srgbClr val="0D3C8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139952" y="1196752"/>
            <a:ext cx="1939845" cy="2411691"/>
            <a:chOff x="4860036" y="1584175"/>
            <a:chExt cx="1939845" cy="241169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364092" y="1584175"/>
              <a:ext cx="1435789" cy="205165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4860036" y="1944215"/>
              <a:ext cx="1728192" cy="205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448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72477"/>
                  </a:solidFill>
                  <a:latin typeface="Arial Narrow" pitchFamily="34" charset="0"/>
                </a:rPr>
                <a:t>4 </a:t>
              </a:r>
              <a:r>
                <a:rPr lang="en-US" sz="2000" b="1" kern="1200" dirty="0" err="1" smtClean="0">
                  <a:solidFill>
                    <a:srgbClr val="072477"/>
                  </a:solidFill>
                  <a:latin typeface="Arial Narrow" pitchFamily="34" charset="0"/>
                </a:rPr>
                <a:t>Misiuni</a:t>
              </a:r>
              <a:r>
                <a:rPr lang="en-US" sz="2000" b="1" kern="1200" dirty="0" smtClean="0">
                  <a:solidFill>
                    <a:srgbClr val="072477"/>
                  </a:solidFill>
                  <a:latin typeface="Arial Narrow" pitchFamily="34" charset="0"/>
                </a:rPr>
                <a:t> </a:t>
              </a:r>
              <a:r>
                <a:rPr lang="en-US" sz="2000" b="1" kern="1200" dirty="0" err="1" smtClean="0">
                  <a:solidFill>
                    <a:srgbClr val="072477"/>
                  </a:solidFill>
                  <a:latin typeface="Arial Narrow" pitchFamily="34" charset="0"/>
                </a:rPr>
                <a:t>comerciale</a:t>
              </a:r>
              <a:r>
                <a:rPr lang="en-US" sz="2000" b="1" kern="1200" dirty="0" smtClean="0">
                  <a:solidFill>
                    <a:srgbClr val="072477"/>
                  </a:solidFill>
                  <a:latin typeface="Arial Narrow" pitchFamily="34" charset="0"/>
                </a:rPr>
                <a:t> (B2B)</a:t>
              </a:r>
              <a:endParaRPr lang="ru-RU" sz="2000" b="1" kern="1200" dirty="0">
                <a:solidFill>
                  <a:srgbClr val="072477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483768" y="3645024"/>
            <a:ext cx="1944100" cy="2967881"/>
            <a:chOff x="3707904" y="2144686"/>
            <a:chExt cx="1944100" cy="296788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707904" y="2144686"/>
              <a:ext cx="1512052" cy="27518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3995936" y="2360710"/>
              <a:ext cx="1656068" cy="275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264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2000" b="1" dirty="0" smtClean="0">
                  <a:solidFill>
                    <a:srgbClr val="002060"/>
                  </a:solidFill>
                </a:rPr>
                <a:t>10</a:t>
              </a:r>
              <a:r>
                <a:rPr lang="en-US" sz="2000" kern="1200" dirty="0" smtClean="0"/>
                <a:t>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Companii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si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-au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gasit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</a:t>
              </a:r>
              <a:r>
                <a:rPr lang="en-US" sz="2000" b="1" kern="1200" dirty="0" err="1" smtClean="0">
                  <a:solidFill>
                    <a:srgbClr val="0D3C81"/>
                  </a:solidFill>
                  <a:latin typeface="Arial Narrow" pitchFamily="34" charset="0"/>
                </a:rPr>
                <a:t>parteneri</a:t>
              </a:r>
              <a:endParaRPr lang="ru-RU" sz="2000" b="1" kern="1200" dirty="0">
                <a:solidFill>
                  <a:srgbClr val="0D3C8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403648" y="1628800"/>
            <a:ext cx="2214966" cy="4352151"/>
            <a:chOff x="1547663" y="544392"/>
            <a:chExt cx="2214966" cy="435215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195735" y="2992664"/>
              <a:ext cx="1566894" cy="19038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547663" y="544392"/>
              <a:ext cx="1782918" cy="1903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382" tIns="0" rIns="0" bIns="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rgbClr val="002060"/>
                  </a:solidFill>
                  <a:latin typeface="Arial Narrow" pitchFamily="34" charset="0"/>
                </a:rPr>
                <a:t>Comentarii</a:t>
              </a:r>
              <a:r>
                <a:rPr lang="en-US" sz="2000" b="1" kern="1200" dirty="0" smtClean="0">
                  <a:solidFill>
                    <a:srgbClr val="002060"/>
                  </a:solidFill>
                  <a:latin typeface="Arial Narrow" pitchFamily="34" charset="0"/>
                </a:rPr>
                <a:t> la </a:t>
              </a:r>
              <a:r>
                <a:rPr lang="en-US" sz="2000" b="1" kern="1200" dirty="0" err="1" smtClean="0">
                  <a:solidFill>
                    <a:srgbClr val="002060"/>
                  </a:solidFill>
                  <a:latin typeface="Arial Narrow" pitchFamily="34" charset="0"/>
                </a:rPr>
                <a:t>Codul</a:t>
              </a:r>
              <a:r>
                <a:rPr lang="en-US" sz="2000" b="1" kern="1200" dirty="0" smtClean="0">
                  <a:solidFill>
                    <a:srgbClr val="002060"/>
                  </a:solidFill>
                  <a:latin typeface="Arial Narrow" pitchFamily="34" charset="0"/>
                </a:rPr>
                <a:t> fiscal - </a:t>
              </a:r>
              <a:r>
                <a:rPr lang="en-US" sz="2000" b="1" kern="1200" dirty="0" err="1" smtClean="0">
                  <a:solidFill>
                    <a:srgbClr val="002060"/>
                  </a:solidFill>
                  <a:latin typeface="Arial Narrow" pitchFamily="34" charset="0"/>
                </a:rPr>
                <a:t>Parlament</a:t>
              </a:r>
              <a:endParaRPr lang="ru-RU" sz="2000" b="1" kern="120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0" y="3861048"/>
            <a:ext cx="1962430" cy="1724721"/>
            <a:chOff x="432049" y="3171822"/>
            <a:chExt cx="1962430" cy="172472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27585" y="3747886"/>
              <a:ext cx="1566894" cy="11486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432049" y="3171822"/>
              <a:ext cx="1962430" cy="572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7955" tIns="0" rIns="0" bIns="0" numCol="1" spcCol="1270" anchor="t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rgbClr val="002060"/>
                  </a:solidFill>
                </a:rPr>
                <a:t>2 </a:t>
              </a:r>
              <a:r>
                <a:rPr lang="en-US" sz="2000" b="1" dirty="0" err="1" smtClean="0">
                  <a:solidFill>
                    <a:srgbClr val="002060"/>
                  </a:solidFill>
                </a:rPr>
                <a:t>Comitete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002060"/>
                  </a:solidFill>
                </a:rPr>
                <a:t>sectoriale</a:t>
              </a:r>
              <a:endParaRPr lang="ru-RU" sz="2000" b="1" kern="12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2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"/>
            <a:ext cx="3505200" cy="1628800"/>
          </a:xfrm>
          <a:prstGeom prst="rect">
            <a:avLst/>
          </a:prstGeom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3635896" y="274638"/>
            <a:ext cx="5050904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477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Timp de 6 luni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72477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>
            <a:off x="0" y="2348880"/>
            <a:ext cx="8229599" cy="1810385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Овал 27"/>
          <p:cNvSpPr/>
          <p:nvPr/>
        </p:nvSpPr>
        <p:spPr>
          <a:xfrm>
            <a:off x="68356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979712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0384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499992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2412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084168" y="1556792"/>
            <a:ext cx="1782004" cy="31683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480" tIns="0" rIns="0" bIns="0" numCol="1" spcCol="1270" anchor="t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rgbClr val="0D3C81"/>
                </a:solidFill>
                <a:latin typeface="Arial Narrow" pitchFamily="34" charset="0"/>
              </a:rPr>
              <a:t>www.eba.md</a:t>
            </a:r>
            <a:endParaRPr lang="ru-RU" sz="2000" b="1" kern="1200" dirty="0">
              <a:solidFill>
                <a:srgbClr val="0D3C81"/>
              </a:solidFill>
              <a:latin typeface="Arial Narrow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87625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6300192" y="4077072"/>
            <a:ext cx="1440160" cy="136815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 flipH="1">
            <a:off x="6156176" y="2708920"/>
            <a:ext cx="144016" cy="720080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70511" y="3733558"/>
            <a:ext cx="10006790" cy="1079971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90936" y="1411366"/>
            <a:ext cx="9359338" cy="5138456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30460" y="2012945"/>
            <a:ext cx="9398174" cy="4538047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4355976" y="4725144"/>
            <a:ext cx="1512168" cy="136815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300192" y="4365105"/>
            <a:ext cx="1532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72477"/>
                </a:solidFill>
                <a:latin typeface="Arial Narrow" pitchFamily="34" charset="0"/>
              </a:rPr>
              <a:t>Promovarea afacerilor</a:t>
            </a:r>
            <a:endParaRPr lang="ru-RU" sz="20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139952" y="508518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72477"/>
                </a:solidFill>
                <a:latin typeface="Arial Narrow" pitchFamily="34" charset="0"/>
              </a:rPr>
              <a:t>Mediul de afaceri</a:t>
            </a:r>
            <a:endParaRPr lang="ru-RU" sz="20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2699792" y="5097517"/>
            <a:ext cx="1656184" cy="707747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4936645" y="3783932"/>
            <a:ext cx="1358942" cy="1234352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TextBox 130"/>
          <p:cNvSpPr txBox="1"/>
          <p:nvPr/>
        </p:nvSpPr>
        <p:spPr>
          <a:xfrm>
            <a:off x="4283968" y="18864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EBA Web Site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995936" y="1484784"/>
            <a:ext cx="99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Instruiri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67944" y="2132856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EBA Publicații (articole, </a:t>
            </a:r>
            <a:r>
              <a:rPr lang="ro-RO" sz="1600" b="1" dirty="0" err="1" smtClean="0">
                <a:solidFill>
                  <a:srgbClr val="072477"/>
                </a:solidFill>
              </a:rPr>
              <a:t>flyere</a:t>
            </a:r>
            <a:r>
              <a:rPr lang="ro-RO" sz="1600" b="1" dirty="0" smtClean="0">
                <a:solidFill>
                  <a:srgbClr val="072477"/>
                </a:solidFill>
              </a:rPr>
              <a:t>, </a:t>
            </a:r>
            <a:r>
              <a:rPr lang="ro-RO" sz="1600" b="1" dirty="0" err="1" smtClean="0">
                <a:solidFill>
                  <a:srgbClr val="072477"/>
                </a:solidFill>
              </a:rPr>
              <a:t>etc</a:t>
            </a:r>
            <a:r>
              <a:rPr lang="ro-RO" sz="1600" b="1" dirty="0" smtClean="0">
                <a:solidFill>
                  <a:srgbClr val="072477"/>
                </a:solidFill>
              </a:rPr>
              <a:t>)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5364088" y="188640"/>
            <a:ext cx="2804865" cy="2656384"/>
            <a:chOff x="6150080" y="585348"/>
            <a:chExt cx="1752600" cy="16764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9" name="Oval 118"/>
            <p:cNvSpPr/>
            <p:nvPr/>
          </p:nvSpPr>
          <p:spPr>
            <a:xfrm>
              <a:off x="6150080" y="585348"/>
              <a:ext cx="1752600" cy="1676400"/>
            </a:xfrm>
            <a:prstGeom prst="ellipse">
              <a:avLst/>
            </a:prstGeom>
            <a:grpFill/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95074" y="1221551"/>
              <a:ext cx="1638033" cy="2913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b="1" dirty="0" smtClean="0">
                  <a:solidFill>
                    <a:srgbClr val="072477"/>
                  </a:solidFill>
                  <a:latin typeface="Arial Narrow" pitchFamily="34" charset="0"/>
                </a:rPr>
                <a:t>Centrul de resurse</a:t>
              </a:r>
              <a:endParaRPr lang="ru-RU" sz="2400" b="1" dirty="0">
                <a:solidFill>
                  <a:srgbClr val="072477"/>
                </a:solidFill>
                <a:latin typeface="Arial Narrow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-9757592" y="-459432"/>
            <a:ext cx="9144000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79512" y="2492896"/>
            <a:ext cx="36004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sz="4400" dirty="0" smtClean="0">
                <a:solidFill>
                  <a:srgbClr val="072477"/>
                </a:solidFill>
              </a:rPr>
              <a:t> </a:t>
            </a:r>
            <a:r>
              <a:rPr lang="ro-RO" sz="4400" b="1" dirty="0" smtClean="0">
                <a:solidFill>
                  <a:srgbClr val="072477"/>
                </a:solidFill>
                <a:latin typeface="Arial Narrow" pitchFamily="34" charset="0"/>
              </a:rPr>
              <a:t>Suportul EBA</a:t>
            </a:r>
            <a:endParaRPr lang="ru-RU" sz="4400" b="1" dirty="0">
              <a:solidFill>
                <a:srgbClr val="FFCC00"/>
              </a:solidFill>
              <a:latin typeface="Arial Narrow" pitchFamily="34" charset="0"/>
            </a:endParaRPr>
          </a:p>
        </p:txBody>
      </p:sp>
      <p:pic>
        <p:nvPicPr>
          <p:cNvPr id="4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9512" y="0"/>
            <a:ext cx="3505200" cy="166687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923928" y="620688"/>
            <a:ext cx="179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Bază de date a </a:t>
            </a:r>
            <a:r>
              <a:rPr lang="ro-RO" sz="1600" b="1" dirty="0" err="1" smtClean="0">
                <a:solidFill>
                  <a:srgbClr val="072477"/>
                </a:solidFill>
              </a:rPr>
              <a:t>proiecteleor</a:t>
            </a:r>
            <a:r>
              <a:rPr lang="ro-RO" sz="1600" b="1" dirty="0" smtClean="0">
                <a:solidFill>
                  <a:srgbClr val="072477"/>
                </a:solidFill>
              </a:rPr>
              <a:t> investiționale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build="p"/>
      <p:bldP spid="132" grpId="0" build="p"/>
      <p:bldP spid="134" grpId="0" build="p"/>
      <p:bldP spid="83" grpId="0" animBg="1"/>
      <p:bldP spid="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5868144" y="3212976"/>
            <a:ext cx="3096344" cy="3096344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>
            <a:off x="4932040" y="1772817"/>
            <a:ext cx="1149771" cy="1008111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872562" y="2460287"/>
            <a:ext cx="10772564" cy="1435194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119024" y="202728"/>
            <a:ext cx="8875962" cy="6358980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72884" y="50192"/>
            <a:ext cx="8721864" cy="6087288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2483768" y="5301208"/>
            <a:ext cx="1584176" cy="1556792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588224" y="42930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rgbClr val="072477"/>
                </a:solidFill>
              </a:rPr>
              <a:t>Promovarea afacerilor</a:t>
            </a:r>
            <a:endParaRPr lang="ru-RU" sz="2400" b="1" dirty="0">
              <a:solidFill>
                <a:srgbClr val="072477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483768" y="56612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072477"/>
                </a:solidFill>
              </a:rPr>
              <a:t>Mediul </a:t>
            </a:r>
            <a:r>
              <a:rPr lang="ro-RO" b="1" dirty="0" smtClean="0">
                <a:solidFill>
                  <a:srgbClr val="072477"/>
                </a:solidFill>
              </a:rPr>
              <a:t>de afaceri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121" name="Freeform 120"/>
          <p:cNvSpPr/>
          <p:nvPr/>
        </p:nvSpPr>
        <p:spPr>
          <a:xfrm flipV="1">
            <a:off x="1115616" y="5301208"/>
            <a:ext cx="1368152" cy="936104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4435281" y="2993201"/>
            <a:ext cx="993517" cy="1951715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4"/>
          <p:cNvGrpSpPr/>
          <p:nvPr/>
        </p:nvGrpSpPr>
        <p:grpSpPr>
          <a:xfrm>
            <a:off x="5292080" y="260648"/>
            <a:ext cx="1584176" cy="1512168"/>
            <a:chOff x="5943600" y="457200"/>
            <a:chExt cx="1752600" cy="1676400"/>
          </a:xfrm>
        </p:grpSpPr>
        <p:sp>
          <p:nvSpPr>
            <p:cNvPr id="119" name="Oval 118"/>
            <p:cNvSpPr/>
            <p:nvPr/>
          </p:nvSpPr>
          <p:spPr>
            <a:xfrm>
              <a:off x="5943600" y="457200"/>
              <a:ext cx="1752600" cy="16764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9320" y="914400"/>
              <a:ext cx="1676400" cy="6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b="1" dirty="0" smtClean="0">
                  <a:solidFill>
                    <a:srgbClr val="072477"/>
                  </a:solidFill>
                </a:rPr>
                <a:t>Centrul </a:t>
              </a:r>
              <a:r>
                <a:rPr lang="ro-RO" b="1" dirty="0" smtClean="0">
                  <a:solidFill>
                    <a:srgbClr val="072477"/>
                  </a:solidFill>
                </a:rPr>
                <a:t>de resurse</a:t>
              </a:r>
              <a:endParaRPr lang="ru-RU" b="1" dirty="0">
                <a:solidFill>
                  <a:srgbClr val="072477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4800" y="1991141"/>
            <a:ext cx="3691136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rgbClr val="072477"/>
                </a:solidFill>
              </a:rPr>
              <a:t>Suportul EBA</a:t>
            </a:r>
            <a:endParaRPr lang="ru-RU" sz="4400" dirty="0">
              <a:solidFill>
                <a:srgbClr val="FFCC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75648" y="249289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B2B </a:t>
            </a:r>
            <a:r>
              <a:rPr lang="ro-RO" sz="1600" b="1" dirty="0" smtClean="0">
                <a:solidFill>
                  <a:srgbClr val="072477"/>
                </a:solidFill>
              </a:rPr>
              <a:t>în Olanda, </a:t>
            </a:r>
            <a:r>
              <a:rPr lang="ro-RO" sz="1600" b="1" dirty="0" err="1" smtClean="0">
                <a:solidFill>
                  <a:srgbClr val="072477"/>
                </a:solidFill>
              </a:rPr>
              <a:t>Kyiv</a:t>
            </a:r>
            <a:r>
              <a:rPr lang="ro-RO" sz="1600" b="1" dirty="0" smtClean="0">
                <a:solidFill>
                  <a:srgbClr val="072477"/>
                </a:solidFill>
              </a:rPr>
              <a:t>, Transnistria, Israel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07904" y="314096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Participarea la diverse conferințe, târguri, foruri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93305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Semnarea a 4 acorduri de colaborare: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CCIM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err="1" smtClean="0">
                <a:solidFill>
                  <a:srgbClr val="072477"/>
                </a:solidFill>
              </a:rPr>
              <a:t>Confindustria</a:t>
            </a:r>
            <a:endParaRPr lang="ro-RO" sz="1600" b="1" dirty="0" smtClean="0">
              <a:solidFill>
                <a:srgbClr val="072477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AAIPC- Transnistria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CCIM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6" grpId="0" build="p"/>
      <p:bldP spid="42" grpId="0" build="p"/>
      <p:bldP spid="43" grpId="0" build="p"/>
      <p:bldP spid="1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mkh3jiw0SiYdYZRoJxE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zZx.HH3E.XmDGaq81LG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lbBBB5fUOcYKLcFfrO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2612</TotalTime>
  <Words>360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think-cell Slide</vt:lpstr>
      <vt:lpstr>ÎMPREUNA CU EBA - REALIZĂRI ȘI  NOI PERSPECTIVE</vt:lpstr>
      <vt:lpstr>Слайд 2</vt:lpstr>
      <vt:lpstr>Слайд 3</vt:lpstr>
      <vt:lpstr>Слайд 4</vt:lpstr>
      <vt:lpstr>Слайд 5</vt:lpstr>
      <vt:lpstr>REALIZĂRI</vt:lpstr>
      <vt:lpstr>Слайд 7</vt:lpstr>
      <vt:lpstr>Слайд 8</vt:lpstr>
      <vt:lpstr>Слайд 9</vt:lpstr>
      <vt:lpstr>Слайд 10</vt:lpstr>
      <vt:lpstr>PERSPECTIVE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Mariana</dc:creator>
  <cp:lastModifiedBy>Mariana</cp:lastModifiedBy>
  <cp:revision>250</cp:revision>
  <dcterms:created xsi:type="dcterms:W3CDTF">2012-02-05T11:34:51Z</dcterms:created>
  <dcterms:modified xsi:type="dcterms:W3CDTF">2012-05-10T06:04:29Z</dcterms:modified>
</cp:coreProperties>
</file>